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80700" cy="7556500"/>
  <p:notesSz cx="10680700" cy="7556500"/>
  <p:embeddedFontLst>
    <p:embeddedFont>
      <p:font typeface="IJDWGO+Calibri" panose="020B0604020202020204" charset="0"/>
      <p:regular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EQNKQE+Georgia" panose="020B0604020202020204" charset="0"/>
      <p:regular r:id="rId12"/>
    </p:embeddedFont>
    <p:embeddedFont>
      <p:font typeface="SMAEGH+Georgia Bold" panose="020B0604020202020204" charset="0"/>
      <p:regular r:id="rId13"/>
    </p:embeddedFont>
    <p:embeddedFont>
      <p:font typeface="CGFJED+Georgia Bold" panose="020B0604020202020204" charset="0"/>
      <p:regular r:id="rId14"/>
    </p:embeddedFont>
    <p:embeddedFont>
      <p:font typeface="DASVSU+Georgia" panose="020B0604020202020204" charset="0"/>
      <p:regular r:id="rId15"/>
    </p:embeddedFont>
    <p:embeddedFont>
      <p:font typeface="BSUMTJ+Times New Roman" panose="020B0604020202020204" charset="0"/>
      <p:regular r:id="rId16"/>
    </p:embeddedFont>
    <p:embeddedFont>
      <p:font typeface="QSOEUC+Times New Roman" panose="020B0604020202020204" charset="0"/>
      <p:regular r:id="rId1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224" y="16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12/25/2023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61365" y="1317244"/>
            <a:ext cx="6133338" cy="5504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2304" y="1315926"/>
            <a:ext cx="4971088" cy="557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93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Что</a:t>
            </a:r>
            <a:r>
              <a:rPr sz="3600" b="1" spc="-30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такое</a:t>
            </a:r>
            <a:r>
              <a:rPr sz="3600" b="1" spc="-16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ФОП</a:t>
            </a:r>
            <a:r>
              <a:rPr sz="3600" b="1" spc="-18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ДО?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975982" y="2287060"/>
            <a:ext cx="2835020" cy="325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63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6EC0"/>
                </a:solidFill>
                <a:latin typeface="DASVSU+Georgia"/>
                <a:cs typeface="DASVSU+Georgia"/>
              </a:rPr>
              <a:t>С</a:t>
            </a:r>
            <a:r>
              <a:rPr sz="2000" spc="-14" dirty="0">
                <a:solidFill>
                  <a:srgbClr val="006EC0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6EC0"/>
                </a:solidFill>
                <a:latin typeface="DASVSU+Georgia"/>
                <a:cs typeface="DASVSU+Georgia"/>
              </a:rPr>
              <a:t>1 сентября 2023 года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975982" y="2598337"/>
            <a:ext cx="3172817" cy="94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63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6EC0"/>
                </a:solidFill>
                <a:latin typeface="DASVSU+Georgia"/>
                <a:cs typeface="DASVSU+Georgia"/>
              </a:rPr>
              <a:t>все</a:t>
            </a:r>
            <a:r>
              <a:rPr sz="2000" spc="18" dirty="0">
                <a:solidFill>
                  <a:srgbClr val="006EC0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6EC0"/>
                </a:solidFill>
                <a:latin typeface="DASVSU+Georgia"/>
                <a:cs typeface="DASVSU+Georgia"/>
              </a:rPr>
              <a:t>дошкольные</a:t>
            </a:r>
          </a:p>
          <a:p>
            <a:pPr marL="0" marR="0">
              <a:lnSpc>
                <a:spcPts val="2263"/>
              </a:lnSpc>
              <a:spcBef>
                <a:spcPts val="134"/>
              </a:spcBef>
              <a:spcAft>
                <a:spcPts val="0"/>
              </a:spcAft>
            </a:pPr>
            <a:r>
              <a:rPr sz="2000" dirty="0">
                <a:solidFill>
                  <a:srgbClr val="006EC0"/>
                </a:solidFill>
                <a:latin typeface="DASVSU+Georgia"/>
                <a:cs typeface="DASVSU+Georgia"/>
              </a:rPr>
              <a:t>учреждения</a:t>
            </a:r>
            <a:r>
              <a:rPr sz="2000" spc="433" dirty="0">
                <a:solidFill>
                  <a:srgbClr val="006EC0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6EC0"/>
                </a:solidFill>
                <a:latin typeface="DASVSU+Georgia"/>
                <a:cs typeface="DASVSU+Georgia"/>
              </a:rPr>
              <a:t>работают</a:t>
            </a:r>
            <a:r>
              <a:rPr sz="2000" spc="-42" dirty="0">
                <a:solidFill>
                  <a:srgbClr val="006EC0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6EC0"/>
                </a:solidFill>
                <a:latin typeface="DASVSU+Georgia"/>
                <a:cs typeface="DASVSU+Georgia"/>
              </a:rPr>
              <a:t>по</a:t>
            </a:r>
          </a:p>
          <a:p>
            <a:pPr marL="0" marR="0">
              <a:lnSpc>
                <a:spcPts val="2263"/>
              </a:lnSpc>
              <a:spcBef>
                <a:spcPts val="184"/>
              </a:spcBef>
              <a:spcAft>
                <a:spcPts val="0"/>
              </a:spcAft>
            </a:pPr>
            <a:r>
              <a:rPr sz="2000" dirty="0">
                <a:solidFill>
                  <a:srgbClr val="006EC0"/>
                </a:solidFill>
                <a:latin typeface="DASVSU+Georgia"/>
                <a:cs typeface="DASVSU+Georgia"/>
              </a:rPr>
              <a:t>ФОП</a:t>
            </a:r>
            <a:r>
              <a:rPr sz="2000" spc="24" dirty="0">
                <a:solidFill>
                  <a:srgbClr val="006EC0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6EC0"/>
                </a:solidFill>
                <a:latin typeface="DASVSU+Georgia"/>
                <a:cs typeface="DASVSU+Georgia"/>
              </a:rPr>
              <a:t>ДО.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975982" y="4566649"/>
            <a:ext cx="2970332" cy="1278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5"/>
              </a:lnSpc>
              <a:spcBef>
                <a:spcPts val="0"/>
              </a:spcBef>
              <a:spcAft>
                <a:spcPts val="0"/>
              </a:spcAft>
            </a:pPr>
            <a:r>
              <a:rPr sz="1950" spc="-35" dirty="0">
                <a:solidFill>
                  <a:srgbClr val="006EC0"/>
                </a:solidFill>
                <a:latin typeface="DASVSU+Georgia"/>
                <a:cs typeface="DASVSU+Georgia"/>
              </a:rPr>
              <a:t>ФОП</a:t>
            </a:r>
            <a:r>
              <a:rPr sz="1950" spc="274" dirty="0">
                <a:solidFill>
                  <a:srgbClr val="006EC0"/>
                </a:solidFill>
                <a:latin typeface="DASVSU+Georgia"/>
                <a:cs typeface="DASVSU+Georgia"/>
              </a:rPr>
              <a:t> </a:t>
            </a:r>
            <a:r>
              <a:rPr sz="1950" spc="-40" dirty="0">
                <a:solidFill>
                  <a:srgbClr val="006EC0"/>
                </a:solidFill>
                <a:latin typeface="DASVSU+Georgia"/>
                <a:cs typeface="DASVSU+Georgia"/>
              </a:rPr>
              <a:t>ДО</a:t>
            </a:r>
            <a:r>
              <a:rPr sz="1950" spc="281" dirty="0">
                <a:solidFill>
                  <a:srgbClr val="006EC0"/>
                </a:solidFill>
                <a:latin typeface="DASVSU+Georgia"/>
                <a:cs typeface="DASVSU+Georgia"/>
              </a:rPr>
              <a:t> </a:t>
            </a:r>
            <a:r>
              <a:rPr sz="1950" dirty="0">
                <a:solidFill>
                  <a:srgbClr val="006EC0"/>
                </a:solidFill>
                <a:latin typeface="DASVSU+Georgia"/>
                <a:cs typeface="DASVSU+Georgia"/>
              </a:rPr>
              <a:t>–</a:t>
            </a:r>
            <a:r>
              <a:rPr sz="1950" spc="220" dirty="0">
                <a:solidFill>
                  <a:srgbClr val="006EC0"/>
                </a:solidFill>
                <a:latin typeface="DASVSU+Georgia"/>
                <a:cs typeface="DASVSU+Georgia"/>
              </a:rPr>
              <a:t> </a:t>
            </a:r>
            <a:r>
              <a:rPr sz="1950" u="sng" spc="-29" dirty="0">
                <a:solidFill>
                  <a:srgbClr val="006EC0"/>
                </a:solidFill>
                <a:latin typeface="DASVSU+Georgia"/>
                <a:cs typeface="DASVSU+Georgia"/>
              </a:rPr>
              <a:t>федеральная</a:t>
            </a:r>
          </a:p>
          <a:p>
            <a:pPr marL="0" marR="0">
              <a:lnSpc>
                <a:spcPts val="2272"/>
              </a:lnSpc>
              <a:spcBef>
                <a:spcPts val="189"/>
              </a:spcBef>
              <a:spcAft>
                <a:spcPts val="0"/>
              </a:spcAft>
            </a:pPr>
            <a:r>
              <a:rPr sz="2000" u="sng" dirty="0">
                <a:solidFill>
                  <a:srgbClr val="006EC0"/>
                </a:solidFill>
                <a:latin typeface="DASVSU+Georgia"/>
                <a:cs typeface="DASVSU+Georgia"/>
              </a:rPr>
              <a:t>образовательная</a:t>
            </a:r>
          </a:p>
          <a:p>
            <a:pPr marL="0" marR="0">
              <a:lnSpc>
                <a:spcPts val="2215"/>
              </a:lnSpc>
              <a:spcBef>
                <a:spcPts val="233"/>
              </a:spcBef>
              <a:spcAft>
                <a:spcPts val="0"/>
              </a:spcAft>
            </a:pPr>
            <a:r>
              <a:rPr sz="1950" u="sng" spc="-29" dirty="0">
                <a:solidFill>
                  <a:srgbClr val="006EC0"/>
                </a:solidFill>
                <a:latin typeface="DASVSU+Georgia"/>
                <a:cs typeface="DASVSU+Georgia"/>
              </a:rPr>
              <a:t>программа</a:t>
            </a:r>
            <a:r>
              <a:rPr sz="1950" dirty="0">
                <a:solidFill>
                  <a:srgbClr val="006EC0"/>
                </a:solidFill>
                <a:latin typeface="DASVSU+Georgia"/>
                <a:cs typeface="DASVSU+Georgia"/>
              </a:rPr>
              <a:t> </a:t>
            </a:r>
            <a:r>
              <a:rPr sz="1950" u="sng" spc="-31" dirty="0">
                <a:solidFill>
                  <a:srgbClr val="006EC0"/>
                </a:solidFill>
                <a:latin typeface="DASVSU+Georgia"/>
                <a:cs typeface="DASVSU+Georgia"/>
              </a:rPr>
              <a:t>дошкольного</a:t>
            </a:r>
          </a:p>
          <a:p>
            <a:pPr marL="0" marR="0">
              <a:lnSpc>
                <a:spcPts val="2431"/>
              </a:lnSpc>
              <a:spcBef>
                <a:spcPts val="283"/>
              </a:spcBef>
              <a:spcAft>
                <a:spcPts val="0"/>
              </a:spcAft>
            </a:pPr>
            <a:r>
              <a:rPr sz="2000" u="sng" dirty="0">
                <a:solidFill>
                  <a:srgbClr val="006EC0"/>
                </a:solidFill>
                <a:latin typeface="DASVSU+Georgia"/>
                <a:cs typeface="DASVSU+Georgia"/>
              </a:rPr>
              <a:t>образования</a:t>
            </a:r>
            <a:r>
              <a:rPr sz="2000" dirty="0">
                <a:solidFill>
                  <a:srgbClr val="000000"/>
                </a:solidFill>
                <a:latin typeface="IJDWGO+Calibri"/>
                <a:cs typeface="IJDWGO+Calibri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304800" y="329691"/>
            <a:ext cx="5657723" cy="6547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4800" y="324945"/>
            <a:ext cx="5315453" cy="1085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93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Зачем</a:t>
            </a:r>
            <a:r>
              <a:rPr sz="3600" b="1" spc="-92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переходить</a:t>
            </a:r>
            <a:r>
              <a:rPr sz="3600" b="1" spc="-35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spc="-12" dirty="0">
                <a:solidFill>
                  <a:srgbClr val="EB7B2F"/>
                </a:solidFill>
                <a:latin typeface="SMAEGH+Georgia Bold"/>
                <a:cs typeface="SMAEGH+Georgia Bold"/>
              </a:rPr>
              <a:t>на</a:t>
            </a:r>
          </a:p>
          <a:p>
            <a:pPr marL="0" marR="0">
              <a:lnSpc>
                <a:spcPts val="4090"/>
              </a:lnSpc>
              <a:spcBef>
                <a:spcPts val="14"/>
              </a:spcBef>
              <a:spcAft>
                <a:spcPts val="0"/>
              </a:spcAft>
            </a:pP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ФОП</a:t>
            </a:r>
            <a:r>
              <a:rPr sz="3600" b="1" spc="-19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ДО?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25210" y="911777"/>
            <a:ext cx="3834393" cy="94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63"/>
              </a:lnSpc>
              <a:spcBef>
                <a:spcPts val="0"/>
              </a:spcBef>
              <a:spcAft>
                <a:spcPts val="0"/>
              </a:spcAft>
            </a:pPr>
            <a:r>
              <a:rPr sz="1950" dirty="0">
                <a:solidFill>
                  <a:srgbClr val="001F5F"/>
                </a:solidFill>
                <a:latin typeface="EQNKQE+Georgia"/>
                <a:cs typeface="EQNKQE+Georgia"/>
              </a:rPr>
              <a:t>1.</a:t>
            </a:r>
            <a:r>
              <a:rPr sz="1950" spc="82" dirty="0">
                <a:solidFill>
                  <a:srgbClr val="001F5F"/>
                </a:solidFill>
                <a:latin typeface="EQNKQE+Georgia"/>
                <a:cs typeface="EQNKQE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Создать</a:t>
            </a:r>
            <a:r>
              <a:rPr sz="2000" spc="39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единое</a:t>
            </a:r>
            <a:r>
              <a:rPr sz="2000" spc="41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федеральное</a:t>
            </a:r>
          </a:p>
          <a:p>
            <a:pPr marL="0" marR="0">
              <a:lnSpc>
                <a:spcPts val="2263"/>
              </a:lnSpc>
              <a:spcBef>
                <a:spcPts val="137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образовательное</a:t>
            </a:r>
            <a:r>
              <a:rPr sz="2000" spc="231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пространство</a:t>
            </a:r>
          </a:p>
          <a:p>
            <a:pPr marL="0" marR="0">
              <a:lnSpc>
                <a:spcPts val="2263"/>
              </a:lnSpc>
              <a:spcBef>
                <a:spcPts val="184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воспитания</a:t>
            </a:r>
            <a:r>
              <a:rPr sz="2000" spc="-24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и</a:t>
            </a:r>
            <a:r>
              <a:rPr sz="2000" spc="-27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обучения</a:t>
            </a:r>
            <a:r>
              <a:rPr sz="2000" spc="-10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детей.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25210" y="1945684"/>
            <a:ext cx="4147167" cy="156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63"/>
              </a:lnSpc>
              <a:spcBef>
                <a:spcPts val="0"/>
              </a:spcBef>
              <a:spcAft>
                <a:spcPts val="0"/>
              </a:spcAft>
            </a:pPr>
            <a:r>
              <a:rPr sz="1950" spc="15" dirty="0">
                <a:solidFill>
                  <a:srgbClr val="001F5F"/>
                </a:solidFill>
                <a:latin typeface="EQNKQE+Georgia"/>
                <a:cs typeface="EQNKQE+Georgia"/>
              </a:rPr>
              <a:t>2.</a:t>
            </a:r>
            <a:r>
              <a:rPr sz="1950" spc="21" dirty="0">
                <a:solidFill>
                  <a:srgbClr val="001F5F"/>
                </a:solidFill>
                <a:latin typeface="EQNKQE+Georgia"/>
                <a:cs typeface="EQNKQE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Обеспечить</a:t>
            </a:r>
            <a:r>
              <a:rPr sz="2000" spc="-10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каждому ребенку</a:t>
            </a:r>
            <a:r>
              <a:rPr sz="2000" spc="-10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и</a:t>
            </a:r>
          </a:p>
          <a:p>
            <a:pPr marL="0" marR="0">
              <a:lnSpc>
                <a:spcPts val="2263"/>
              </a:lnSpc>
              <a:spcBef>
                <a:spcPts val="62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его родителям</a:t>
            </a:r>
            <a:r>
              <a:rPr sz="2000" spc="20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равные,</a:t>
            </a:r>
          </a:p>
          <a:p>
            <a:pPr marL="0" marR="0">
              <a:lnSpc>
                <a:spcPts val="2263"/>
              </a:lnSpc>
              <a:spcBef>
                <a:spcPts val="187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качественные условия</a:t>
            </a:r>
          </a:p>
          <a:p>
            <a:pPr marL="0" marR="0">
              <a:lnSpc>
                <a:spcPts val="2263"/>
              </a:lnSpc>
              <a:spcBef>
                <a:spcPts val="134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дошкольного образования</a:t>
            </a:r>
            <a:r>
              <a:rPr sz="2000" spc="-75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вне</a:t>
            </a:r>
          </a:p>
          <a:p>
            <a:pPr marL="0" marR="0">
              <a:lnSpc>
                <a:spcPts val="2263"/>
              </a:lnSpc>
              <a:spcBef>
                <a:spcPts val="184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зависимости от</a:t>
            </a:r>
            <a:r>
              <a:rPr sz="2000" spc="16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места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25210" y="3488607"/>
            <a:ext cx="1716227" cy="325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63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проживания.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125210" y="3900087"/>
            <a:ext cx="4117366" cy="21826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63"/>
              </a:lnSpc>
              <a:spcBef>
                <a:spcPts val="0"/>
              </a:spcBef>
              <a:spcAft>
                <a:spcPts val="0"/>
              </a:spcAft>
            </a:pPr>
            <a:r>
              <a:rPr sz="1950" dirty="0">
                <a:solidFill>
                  <a:srgbClr val="001F5F"/>
                </a:solidFill>
                <a:latin typeface="EQNKQE+Georgia"/>
                <a:cs typeface="EQNKQE+Georgia"/>
              </a:rPr>
              <a:t>3.</a:t>
            </a:r>
            <a:r>
              <a:rPr sz="1950" spc="56" dirty="0">
                <a:solidFill>
                  <a:srgbClr val="001F5F"/>
                </a:solidFill>
                <a:latin typeface="EQNKQE+Georgia"/>
                <a:cs typeface="EQNKQE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Организовать</a:t>
            </a:r>
            <a:r>
              <a:rPr sz="2000" spc="-12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обучение и</a:t>
            </a:r>
          </a:p>
          <a:p>
            <a:pPr marL="0" marR="0">
              <a:lnSpc>
                <a:spcPts val="2263"/>
              </a:lnSpc>
              <a:spcBef>
                <a:spcPts val="138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воспитание</a:t>
            </a:r>
            <a:r>
              <a:rPr sz="2000" spc="-39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дошкольника как</a:t>
            </a:r>
          </a:p>
          <a:p>
            <a:pPr marL="0" marR="0">
              <a:lnSpc>
                <a:spcPts val="2263"/>
              </a:lnSpc>
              <a:spcBef>
                <a:spcPts val="136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гражданина</a:t>
            </a:r>
            <a:r>
              <a:rPr sz="2000" spc="12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Российской</a:t>
            </a:r>
          </a:p>
          <a:p>
            <a:pPr marL="0" marR="0">
              <a:lnSpc>
                <a:spcPts val="2263"/>
              </a:lnSpc>
              <a:spcBef>
                <a:spcPts val="134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Федерации,</a:t>
            </a:r>
            <a:r>
              <a:rPr sz="2000" spc="-19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формировать</a:t>
            </a:r>
            <a:r>
              <a:rPr sz="2000" spc="-23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основы</a:t>
            </a:r>
          </a:p>
          <a:p>
            <a:pPr marL="0" marR="0">
              <a:lnSpc>
                <a:spcPts val="2263"/>
              </a:lnSpc>
              <a:spcBef>
                <a:spcPts val="187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его гражданской и культурной</a:t>
            </a:r>
          </a:p>
          <a:p>
            <a:pPr marL="0" marR="0">
              <a:lnSpc>
                <a:spcPts val="2263"/>
              </a:lnSpc>
              <a:spcBef>
                <a:spcPts val="158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идентичности доступными по</a:t>
            </a:r>
          </a:p>
          <a:p>
            <a:pPr marL="0" marR="0">
              <a:lnSpc>
                <a:spcPts val="2263"/>
              </a:lnSpc>
              <a:spcBef>
                <a:spcPts val="186"/>
              </a:spcBef>
              <a:spcAft>
                <a:spcPts val="0"/>
              </a:spcAft>
            </a:pPr>
            <a:r>
              <a:rPr sz="2000" dirty="0">
                <a:solidFill>
                  <a:srgbClr val="001F5F"/>
                </a:solidFill>
                <a:latin typeface="DASVSU+Georgia"/>
                <a:cs typeface="DASVSU+Georgia"/>
              </a:rPr>
              <a:t>возрасту средствами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666750" y="1360804"/>
            <a:ext cx="9639300" cy="58352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69515" y="611457"/>
            <a:ext cx="5712311" cy="557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93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Что</a:t>
            </a:r>
            <a:r>
              <a:rPr sz="3600" b="1" spc="-31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входит в ФОП</a:t>
            </a:r>
            <a:r>
              <a:rPr sz="3600" b="1" spc="-25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ДО?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0696" y="5049047"/>
            <a:ext cx="5119616" cy="3567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08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1F5F"/>
                </a:solidFill>
                <a:latin typeface="EQNKQE+Georgia"/>
                <a:cs typeface="EQNKQE+Georgia"/>
              </a:rPr>
              <a:t>1.</a:t>
            </a:r>
            <a:r>
              <a:rPr sz="2150" u="sng" spc="-38" dirty="0">
                <a:solidFill>
                  <a:srgbClr val="001F5F"/>
                </a:solidFill>
                <a:latin typeface="DASVSU+Georgia"/>
                <a:cs typeface="DASVSU+Georgia"/>
              </a:rPr>
              <a:t>Учебно</a:t>
            </a:r>
            <a:r>
              <a:rPr sz="2150" u="sng" spc="-36" dirty="0">
                <a:solidFill>
                  <a:srgbClr val="001F5F"/>
                </a:solidFill>
                <a:latin typeface="EQNKQE+Georgia"/>
                <a:cs typeface="EQNKQE+Georgia"/>
              </a:rPr>
              <a:t>-</a:t>
            </a:r>
            <a:r>
              <a:rPr sz="2150" u="sng" spc="-32" dirty="0">
                <a:solidFill>
                  <a:srgbClr val="001F5F"/>
                </a:solidFill>
                <a:latin typeface="DASVSU+Georgia"/>
                <a:cs typeface="DASVSU+Georgia"/>
              </a:rPr>
              <a:t>методическая</a:t>
            </a:r>
            <a:r>
              <a:rPr sz="2150" u="sng" spc="742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150" u="sng" spc="-36" dirty="0">
                <a:solidFill>
                  <a:srgbClr val="001F5F"/>
                </a:solidFill>
                <a:latin typeface="DASVSU+Georgia"/>
                <a:cs typeface="DASVSU+Georgia"/>
              </a:rPr>
              <a:t>документация: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19504" y="5390423"/>
            <a:ext cx="8007722" cy="1045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08"/>
              </a:lnSpc>
              <a:spcBef>
                <a:spcPts val="0"/>
              </a:spcBef>
              <a:spcAft>
                <a:spcPts val="0"/>
              </a:spcAft>
            </a:pPr>
            <a:r>
              <a:rPr sz="2150" dirty="0">
                <a:solidFill>
                  <a:srgbClr val="001F5F"/>
                </a:solidFill>
                <a:latin typeface="DASVSU+Georgia"/>
                <a:cs typeface="DASVSU+Georgia"/>
              </a:rPr>
              <a:t>–</a:t>
            </a:r>
            <a:r>
              <a:rPr sz="2150" spc="18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федеральная</a:t>
            </a:r>
            <a:r>
              <a:rPr sz="2200" spc="-96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рабочая</a:t>
            </a:r>
            <a:r>
              <a:rPr sz="2200" spc="-98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программа</a:t>
            </a:r>
            <a:r>
              <a:rPr sz="2200" spc="-94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воспитания;</a:t>
            </a:r>
          </a:p>
          <a:p>
            <a:pPr marL="67005" marR="0">
              <a:lnSpc>
                <a:spcPts val="2508"/>
              </a:lnSpc>
              <a:spcBef>
                <a:spcPts val="205"/>
              </a:spcBef>
              <a:spcAft>
                <a:spcPts val="0"/>
              </a:spcAft>
            </a:pP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–</a:t>
            </a:r>
            <a:r>
              <a:rPr sz="2200" spc="-97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федеральный</a:t>
            </a:r>
            <a:r>
              <a:rPr sz="2200" spc="-91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календарный</a:t>
            </a:r>
            <a:r>
              <a:rPr sz="2200" spc="-85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план</a:t>
            </a:r>
            <a:r>
              <a:rPr sz="2200" spc="-88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воспитательной</a:t>
            </a:r>
            <a:r>
              <a:rPr sz="2200" spc="-115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работы;</a:t>
            </a:r>
          </a:p>
          <a:p>
            <a:pPr marL="0" marR="0">
              <a:lnSpc>
                <a:spcPts val="2508"/>
              </a:lnSpc>
              <a:spcBef>
                <a:spcPts val="203"/>
              </a:spcBef>
              <a:spcAft>
                <a:spcPts val="0"/>
              </a:spcAft>
            </a:pPr>
            <a:r>
              <a:rPr sz="2150" dirty="0">
                <a:solidFill>
                  <a:srgbClr val="001F5F"/>
                </a:solidFill>
                <a:latin typeface="DASVSU+Georgia"/>
                <a:cs typeface="DASVSU+Georgia"/>
              </a:rPr>
              <a:t>–</a:t>
            </a:r>
            <a:r>
              <a:rPr sz="2150" spc="18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примерный</a:t>
            </a:r>
            <a:r>
              <a:rPr sz="2200" spc="-68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режим</a:t>
            </a:r>
            <a:r>
              <a:rPr sz="2200" spc="-60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и</a:t>
            </a:r>
            <a:r>
              <a:rPr sz="2200" spc="-102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распорядок</a:t>
            </a:r>
            <a:r>
              <a:rPr sz="2200" spc="-50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дня</a:t>
            </a:r>
            <a:r>
              <a:rPr sz="2200" spc="-100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DASVSU+Georgia"/>
                <a:cs typeface="DASVSU+Georgia"/>
              </a:rPr>
              <a:t>групп.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0696" y="6420927"/>
            <a:ext cx="8922444" cy="693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08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1F5F"/>
                </a:solidFill>
                <a:latin typeface="EQNKQE+Georgia"/>
                <a:cs typeface="EQNKQE+Georgia"/>
              </a:rPr>
              <a:t>2.</a:t>
            </a:r>
            <a:r>
              <a:rPr sz="2200" spc="489" dirty="0">
                <a:solidFill>
                  <a:srgbClr val="001F5F"/>
                </a:solidFill>
                <a:latin typeface="EQNKQE+Georgia"/>
                <a:cs typeface="EQNKQE+Georgia"/>
              </a:rPr>
              <a:t> </a:t>
            </a:r>
            <a:r>
              <a:rPr sz="2150" u="sng" spc="-43" dirty="0">
                <a:solidFill>
                  <a:srgbClr val="001F5F"/>
                </a:solidFill>
                <a:latin typeface="DASVSU+Georgia"/>
                <a:cs typeface="DASVSU+Georgia"/>
              </a:rPr>
              <a:t>Единые</a:t>
            </a:r>
            <a:r>
              <a:rPr sz="2150" u="sng" spc="432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150" u="sng" spc="-38" dirty="0">
                <a:solidFill>
                  <a:srgbClr val="001F5F"/>
                </a:solidFill>
                <a:latin typeface="DASVSU+Georgia"/>
                <a:cs typeface="DASVSU+Georgia"/>
              </a:rPr>
              <a:t>базовые</a:t>
            </a:r>
            <a:r>
              <a:rPr sz="2150" u="sng" spc="423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150" u="sng" spc="-29" dirty="0">
                <a:solidFill>
                  <a:srgbClr val="001F5F"/>
                </a:solidFill>
                <a:latin typeface="DASVSU+Georgia"/>
                <a:cs typeface="DASVSU+Georgia"/>
              </a:rPr>
              <a:t>объем</a:t>
            </a:r>
            <a:r>
              <a:rPr sz="2150" u="sng" spc="425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150" u="sng" dirty="0">
                <a:solidFill>
                  <a:srgbClr val="001F5F"/>
                </a:solidFill>
                <a:latin typeface="DASVSU+Georgia"/>
                <a:cs typeface="DASVSU+Georgia"/>
              </a:rPr>
              <a:t>и</a:t>
            </a:r>
            <a:r>
              <a:rPr sz="2150" u="sng" spc="349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150" u="sng" spc="-39" dirty="0">
                <a:solidFill>
                  <a:srgbClr val="001F5F"/>
                </a:solidFill>
                <a:latin typeface="DASVSU+Georgia"/>
                <a:cs typeface="DASVSU+Georgia"/>
              </a:rPr>
              <a:t>содержание</a:t>
            </a:r>
            <a:r>
              <a:rPr sz="2150" u="sng" spc="456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150" u="sng" spc="-34" dirty="0">
                <a:solidFill>
                  <a:srgbClr val="001F5F"/>
                </a:solidFill>
                <a:latin typeface="DASVSU+Georgia"/>
                <a:cs typeface="DASVSU+Georgia"/>
              </a:rPr>
              <a:t>дошкольного</a:t>
            </a:r>
            <a:r>
              <a:rPr sz="2150" u="sng" spc="426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150" u="sng" spc="-36" dirty="0">
                <a:solidFill>
                  <a:srgbClr val="001F5F"/>
                </a:solidFill>
                <a:latin typeface="DASVSU+Georgia"/>
                <a:cs typeface="DASVSU+Georgia"/>
              </a:rPr>
              <a:t>образования,</a:t>
            </a:r>
          </a:p>
          <a:p>
            <a:pPr marL="228600" marR="0">
              <a:lnSpc>
                <a:spcPts val="2499"/>
              </a:lnSpc>
              <a:spcBef>
                <a:spcPts val="140"/>
              </a:spcBef>
              <a:spcAft>
                <a:spcPts val="0"/>
              </a:spcAft>
            </a:pPr>
            <a:r>
              <a:rPr sz="2200" u="sng" dirty="0">
                <a:solidFill>
                  <a:srgbClr val="001F5F"/>
                </a:solidFill>
                <a:latin typeface="DASVSU+Georgia"/>
                <a:cs typeface="DASVSU+Georgia"/>
              </a:rPr>
              <a:t>планируемые</a:t>
            </a:r>
            <a:r>
              <a:rPr sz="2200" u="sng" spc="72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u="sng" dirty="0">
                <a:solidFill>
                  <a:srgbClr val="001F5F"/>
                </a:solidFill>
                <a:latin typeface="DASVSU+Georgia"/>
                <a:cs typeface="DASVSU+Georgia"/>
              </a:rPr>
              <a:t>результаты:</a:t>
            </a:r>
            <a:r>
              <a:rPr sz="2200" u="sng" spc="46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u="sng" dirty="0">
                <a:solidFill>
                  <a:srgbClr val="001F5F"/>
                </a:solidFill>
                <a:latin typeface="DASVSU+Georgia"/>
                <a:cs typeface="DASVSU+Georgia"/>
              </a:rPr>
              <a:t>навыки,</a:t>
            </a:r>
            <a:r>
              <a:rPr sz="2200" u="sng" spc="37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200" u="sng" dirty="0">
                <a:solidFill>
                  <a:srgbClr val="001F5F"/>
                </a:solidFill>
                <a:latin typeface="DASVSU+Georgia"/>
                <a:cs typeface="DASVSU+Georgia"/>
              </a:rPr>
              <a:t>умения.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636" y="730884"/>
            <a:ext cx="10305414" cy="6283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2304" y="538305"/>
            <a:ext cx="3156463" cy="1594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93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Как</a:t>
            </a:r>
            <a:r>
              <a:rPr sz="3600" b="1" spc="-227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детский</a:t>
            </a:r>
          </a:p>
          <a:p>
            <a:pPr marL="0" marR="0">
              <a:lnSpc>
                <a:spcPts val="4083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сад</a:t>
            </a:r>
            <a:r>
              <a:rPr sz="3600" b="1" spc="-36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будет</a:t>
            </a:r>
          </a:p>
          <a:p>
            <a:pPr marL="0" marR="0">
              <a:lnSpc>
                <a:spcPts val="4082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работать</a:t>
            </a:r>
            <a:r>
              <a:rPr sz="3600" b="1" spc="-30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по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60494" y="775870"/>
            <a:ext cx="5578698" cy="22386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26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ФОП станет основой для разработки</a:t>
            </a:r>
          </a:p>
          <a:p>
            <a:pPr marL="0" marR="0">
              <a:lnSpc>
                <a:spcPts val="2726"/>
              </a:lnSpc>
              <a:spcBef>
                <a:spcPts val="254"/>
              </a:spcBef>
              <a:spcAft>
                <a:spcPts val="0"/>
              </a:spcAft>
            </a:pP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образовательной</a:t>
            </a:r>
            <a:r>
              <a:rPr sz="2400" spc="-115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программы</a:t>
            </a:r>
            <a:r>
              <a:rPr sz="2400" spc="-135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детского</a:t>
            </a:r>
          </a:p>
          <a:p>
            <a:pPr marL="0" marR="0">
              <a:lnSpc>
                <a:spcPts val="2726"/>
              </a:lnSpc>
              <a:spcBef>
                <a:spcPts val="225"/>
              </a:spcBef>
              <a:spcAft>
                <a:spcPts val="0"/>
              </a:spcAft>
            </a:pP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сада.</a:t>
            </a:r>
            <a:r>
              <a:rPr sz="2400" spc="-17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Детские</a:t>
            </a:r>
            <a:r>
              <a:rPr sz="2400" spc="-13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сады</a:t>
            </a:r>
            <a:r>
              <a:rPr sz="2400" spc="11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сохраняют</a:t>
            </a:r>
            <a:r>
              <a:rPr sz="2400" spc="-21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право</a:t>
            </a:r>
          </a:p>
          <a:p>
            <a:pPr marL="0" marR="0">
              <a:lnSpc>
                <a:spcPts val="2726"/>
              </a:lnSpc>
              <a:spcBef>
                <a:spcPts val="179"/>
              </a:spcBef>
              <a:spcAft>
                <a:spcPts val="0"/>
              </a:spcAft>
            </a:pP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готовить</a:t>
            </a:r>
            <a:r>
              <a:rPr sz="2400" spc="-47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собственные</a:t>
            </a:r>
          </a:p>
          <a:p>
            <a:pPr marL="0" marR="0">
              <a:lnSpc>
                <a:spcPts val="2726"/>
              </a:lnSpc>
              <a:spcBef>
                <a:spcPts val="201"/>
              </a:spcBef>
              <a:spcAft>
                <a:spcPts val="0"/>
              </a:spcAft>
            </a:pP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образовательные</a:t>
            </a:r>
            <a:r>
              <a:rPr sz="2400" spc="-45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программы,</a:t>
            </a:r>
            <a:r>
              <a:rPr sz="2400" spc="-38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но</a:t>
            </a:r>
            <a:r>
              <a:rPr sz="2400" spc="-48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их</a:t>
            </a:r>
          </a:p>
          <a:p>
            <a:pPr marL="0" marR="0">
              <a:lnSpc>
                <a:spcPts val="2726"/>
              </a:lnSpc>
              <a:spcBef>
                <a:spcPts val="156"/>
              </a:spcBef>
              <a:spcAft>
                <a:spcPts val="0"/>
              </a:spcAft>
            </a:pP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содержание</a:t>
            </a:r>
            <a:r>
              <a:rPr sz="2400" spc="10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и планируемые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62304" y="2090372"/>
            <a:ext cx="2458901" cy="557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93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ФОП</a:t>
            </a:r>
            <a:r>
              <a:rPr sz="3600" b="1" spc="-51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ДО?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60494" y="2995830"/>
            <a:ext cx="5085370" cy="384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26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результаты</a:t>
            </a:r>
            <a:r>
              <a:rPr sz="2400" spc="-22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должны</a:t>
            </a:r>
            <a:r>
              <a:rPr sz="2400" spc="-15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быть</a:t>
            </a:r>
            <a:r>
              <a:rPr sz="2400" spc="-20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не</a:t>
            </a:r>
            <a:r>
              <a:rPr sz="2400" spc="-38" dirty="0">
                <a:solidFill>
                  <a:srgbClr val="001F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DASVSU+Georgia"/>
                <a:cs typeface="DASVSU+Georgia"/>
              </a:rPr>
              <a:t>ниже,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31182" y="3474620"/>
            <a:ext cx="1056874" cy="3844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26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1E5F"/>
                </a:solidFill>
                <a:latin typeface="DASVSU+Georgia"/>
                <a:cs typeface="DASVSU+Georgia"/>
              </a:rPr>
              <a:t>ем</a:t>
            </a:r>
            <a:r>
              <a:rPr sz="2400" spc="16" dirty="0">
                <a:solidFill>
                  <a:srgbClr val="001E5F"/>
                </a:solidFill>
                <a:latin typeface="DASVSU+Georgia"/>
                <a:cs typeface="DASVSU+Georgia"/>
              </a:rPr>
              <a:t> </a:t>
            </a:r>
            <a:r>
              <a:rPr sz="2400" dirty="0">
                <a:solidFill>
                  <a:srgbClr val="001E5F"/>
                </a:solidFill>
                <a:latin typeface="DASVSU+Georgia"/>
                <a:cs typeface="DASVSU+Georgia"/>
              </a:rPr>
              <a:t>в Ф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567174" y="4233597"/>
            <a:ext cx="2262749" cy="2978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4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Обязательная</a:t>
            </a:r>
            <a:r>
              <a:rPr sz="1800" spc="-37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часть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84878" y="4492677"/>
            <a:ext cx="2481698" cy="1856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293" marR="0">
              <a:lnSpc>
                <a:spcPts val="204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0000"/>
                </a:solidFill>
                <a:latin typeface="CGFJED+Georgia Bold"/>
                <a:cs typeface="CGFJED+Georgia Bold"/>
              </a:rPr>
              <a:t>60 % </a:t>
            </a:r>
            <a:r>
              <a:rPr sz="1800" spc="-11" dirty="0">
                <a:solidFill>
                  <a:srgbClr val="000000"/>
                </a:solidFill>
                <a:latin typeface="DASVSU+Georgia"/>
                <a:cs typeface="DASVSU+Georgia"/>
              </a:rPr>
              <a:t>от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 общего</a:t>
            </a:r>
          </a:p>
          <a:p>
            <a:pPr marL="780541" marR="0">
              <a:lnSpc>
                <a:spcPts val="2039"/>
              </a:lnSpc>
              <a:spcBef>
                <a:spcPts val="5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объема</a:t>
            </a:r>
          </a:p>
          <a:p>
            <a:pPr marL="298957" marR="0">
              <a:lnSpc>
                <a:spcPts val="1983"/>
              </a:lnSpc>
              <a:spcBef>
                <a:spcPts val="47"/>
              </a:spcBef>
              <a:spcAft>
                <a:spcPts val="0"/>
              </a:spcAft>
            </a:pPr>
            <a:r>
              <a:rPr sz="1750" spc="-24" dirty="0">
                <a:solidFill>
                  <a:srgbClr val="000000"/>
                </a:solidFill>
                <a:latin typeface="DASVSU+Georgia"/>
                <a:cs typeface="DASVSU+Georgia"/>
              </a:rPr>
              <a:t>образовательной</a:t>
            </a:r>
          </a:p>
          <a:p>
            <a:pPr marL="60959" marR="0">
              <a:lnSpc>
                <a:spcPts val="2039"/>
              </a:lnSpc>
              <a:spcBef>
                <a:spcPts val="5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программы детского</a:t>
            </a:r>
          </a:p>
          <a:p>
            <a:pPr marL="18287" marR="0">
              <a:lnSpc>
                <a:spcPts val="2045"/>
              </a:lnSpc>
              <a:spcBef>
                <a:spcPts val="1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сада </a:t>
            </a:r>
            <a:r>
              <a:rPr sz="1800" dirty="0">
                <a:solidFill>
                  <a:srgbClr val="000000"/>
                </a:solidFill>
                <a:latin typeface="EQNKQE+Georgia"/>
                <a:cs typeface="EQNKQE+Georgia"/>
              </a:rPr>
              <a:t>-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описана в ФОП</a:t>
            </a:r>
          </a:p>
          <a:p>
            <a:pPr marL="0" marR="0">
              <a:lnSpc>
                <a:spcPts val="2041"/>
              </a:lnSpc>
              <a:spcBef>
                <a:spcPts val="5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ДО</a:t>
            </a:r>
            <a:r>
              <a:rPr sz="1800" spc="-40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и</a:t>
            </a:r>
            <a:r>
              <a:rPr sz="1800" spc="-24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обязательна</a:t>
            </a:r>
            <a:r>
              <a:rPr sz="1800" spc="-36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для</a:t>
            </a:r>
          </a:p>
          <a:p>
            <a:pPr marL="527557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реализации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609967" y="4532301"/>
            <a:ext cx="2662813" cy="1959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45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FF0000"/>
                </a:solidFill>
                <a:latin typeface="CGFJED+Georgia Bold"/>
                <a:cs typeface="CGFJED+Georgia Bold"/>
              </a:rPr>
              <a:t>40 % </a:t>
            </a:r>
            <a:r>
              <a:rPr sz="1800" spc="-11" dirty="0">
                <a:solidFill>
                  <a:srgbClr val="000000"/>
                </a:solidFill>
                <a:latin typeface="DASVSU+Georgia"/>
                <a:cs typeface="DASVSU+Georgia"/>
              </a:rPr>
              <a:t>от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 общего</a:t>
            </a:r>
            <a:r>
              <a:rPr sz="1800" spc="-11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объема</a:t>
            </a:r>
          </a:p>
          <a:p>
            <a:pPr marL="0" marR="0">
              <a:lnSpc>
                <a:spcPts val="2045"/>
              </a:lnSpc>
              <a:spcBef>
                <a:spcPts val="164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программы</a:t>
            </a:r>
            <a:r>
              <a:rPr sz="1800" spc="-17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–</a:t>
            </a:r>
            <a:r>
              <a:rPr sz="1800" spc="-29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это</a:t>
            </a:r>
            <a:r>
              <a:rPr sz="1800" spc="-52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часть,</a:t>
            </a:r>
          </a:p>
          <a:p>
            <a:pPr marL="146303" marR="0">
              <a:lnSpc>
                <a:spcPts val="2045"/>
              </a:lnSpc>
              <a:spcBef>
                <a:spcPts val="167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которую формируют</a:t>
            </a:r>
          </a:p>
          <a:p>
            <a:pPr marL="701293" marR="0">
              <a:lnSpc>
                <a:spcPts val="2045"/>
              </a:lnSpc>
              <a:spcBef>
                <a:spcPts val="16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участники</a:t>
            </a:r>
          </a:p>
          <a:p>
            <a:pPr marL="332231" marR="0">
              <a:lnSpc>
                <a:spcPts val="1983"/>
              </a:lnSpc>
              <a:spcBef>
                <a:spcPts val="114"/>
              </a:spcBef>
              <a:spcAft>
                <a:spcPts val="0"/>
              </a:spcAft>
            </a:pPr>
            <a:r>
              <a:rPr sz="1750" spc="-25" dirty="0">
                <a:solidFill>
                  <a:srgbClr val="000000"/>
                </a:solidFill>
                <a:latin typeface="DASVSU+Georgia"/>
                <a:cs typeface="DASVSU+Georgia"/>
              </a:rPr>
              <a:t>образовательных</a:t>
            </a:r>
          </a:p>
          <a:p>
            <a:pPr marL="15239" marR="0">
              <a:lnSpc>
                <a:spcPts val="2045"/>
              </a:lnSpc>
              <a:spcBef>
                <a:spcPts val="15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отношений</a:t>
            </a:r>
            <a:r>
              <a:rPr sz="1800" spc="-11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(ее</a:t>
            </a:r>
            <a:r>
              <a:rPr sz="1800" spc="-72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детский</a:t>
            </a:r>
          </a:p>
          <a:p>
            <a:pPr marL="9143" marR="0">
              <a:lnSpc>
                <a:spcPts val="2045"/>
              </a:lnSpc>
              <a:spcBef>
                <a:spcPts val="16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сад</a:t>
            </a:r>
            <a:r>
              <a:rPr sz="1800" spc="-44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разрабатывает</a:t>
            </a:r>
            <a:r>
              <a:rPr sz="1800" spc="-50" dirty="0">
                <a:solidFill>
                  <a:srgbClr val="000000"/>
                </a:solidFill>
                <a:latin typeface="DASVSU+Georgia"/>
                <a:cs typeface="DASVSU+Georgia"/>
              </a:rPr>
              <a:t> </a:t>
            </a: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сам)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701286" y="6309946"/>
            <a:ext cx="2051456" cy="557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45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образовательным</a:t>
            </a:r>
          </a:p>
          <a:p>
            <a:pPr marL="219710" marR="0">
              <a:lnSpc>
                <a:spcPts val="2042"/>
              </a:lnSpc>
              <a:spcBef>
                <a:spcPts val="5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DASVSU+Georgia"/>
                <a:cs typeface="DASVSU+Georgia"/>
              </a:rPr>
              <a:t>учреждением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/>
          <p:cNvSpPr/>
          <p:nvPr/>
        </p:nvSpPr>
        <p:spPr>
          <a:xfrm>
            <a:off x="923925" y="1605026"/>
            <a:ext cx="2343150" cy="2343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742565" y="4478655"/>
            <a:ext cx="5774054" cy="150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3398" y="565737"/>
            <a:ext cx="7788634" cy="557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93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Где</a:t>
            </a:r>
            <a:r>
              <a:rPr sz="3600" b="1" spc="-21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посмотреть</a:t>
            </a:r>
            <a:r>
              <a:rPr sz="3600" b="1" spc="10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текст</a:t>
            </a:r>
            <a:r>
              <a:rPr sz="3600" b="1" spc="-13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ФОП</a:t>
            </a:r>
            <a:r>
              <a:rPr sz="3600" b="1" spc="-16" dirty="0">
                <a:solidFill>
                  <a:srgbClr val="EB7B2F"/>
                </a:solidFill>
                <a:latin typeface="SMAEGH+Georgia Bold"/>
                <a:cs typeface="SMAEGH+Georgia Bold"/>
              </a:rPr>
              <a:t> </a:t>
            </a:r>
            <a:r>
              <a:rPr sz="3600" b="1" dirty="0">
                <a:solidFill>
                  <a:srgbClr val="EB7B2F"/>
                </a:solidFill>
                <a:latin typeface="SMAEGH+Georgia Bold"/>
                <a:cs typeface="SMAEGH+Georgia Bold"/>
              </a:rPr>
              <a:t>ДО?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609721" y="2676100"/>
            <a:ext cx="6613122" cy="707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95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На</a:t>
            </a:r>
            <a:r>
              <a:rPr sz="2200" spc="1649" dirty="0">
                <a:solidFill>
                  <a:srgbClr val="001F5F"/>
                </a:solidFill>
                <a:latin typeface="QSOEUC+Times New Roman"/>
                <a:cs typeface="QSOEUC+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официальном</a:t>
            </a:r>
            <a:r>
              <a:rPr sz="2200" spc="1495" dirty="0">
                <a:solidFill>
                  <a:srgbClr val="001F5F"/>
                </a:solidFill>
                <a:latin typeface="QSOEUC+Times New Roman"/>
                <a:cs typeface="QSOEUC+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интернет</a:t>
            </a:r>
            <a:r>
              <a:rPr sz="2200" dirty="0">
                <a:solidFill>
                  <a:srgbClr val="001F5F"/>
                </a:solidFill>
                <a:latin typeface="IJDWGO+Calibri"/>
                <a:cs typeface="IJDWGO+Calibri"/>
              </a:rPr>
              <a:t>-</a:t>
            </a:r>
            <a:r>
              <a:rPr sz="220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ресурсе</a:t>
            </a:r>
            <a:r>
              <a:rPr sz="2200" spc="153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 </a:t>
            </a:r>
            <a:r>
              <a:rPr sz="2150" spc="-32" dirty="0">
                <a:solidFill>
                  <a:srgbClr val="001F5F"/>
                </a:solidFill>
                <a:latin typeface="QSOEUC+Times New Roman"/>
                <a:cs typeface="QSOEUC+Times New Roman"/>
              </a:rPr>
              <a:t>Министерства</a:t>
            </a:r>
          </a:p>
          <a:p>
            <a:pPr marL="0" marR="0">
              <a:lnSpc>
                <a:spcPts val="2445"/>
              </a:lnSpc>
              <a:spcBef>
                <a:spcPts val="177"/>
              </a:spcBef>
              <a:spcAft>
                <a:spcPts val="0"/>
              </a:spcAft>
            </a:pPr>
            <a:r>
              <a:rPr sz="220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просвещения</a:t>
            </a:r>
            <a:r>
              <a:rPr sz="2200" spc="-7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Российской</a:t>
            </a:r>
            <a:r>
              <a:rPr sz="2200" spc="-45" dirty="0">
                <a:solidFill>
                  <a:srgbClr val="001F5F"/>
                </a:solidFill>
                <a:latin typeface="QSOEUC+Times New Roman"/>
                <a:cs typeface="QSOEUC+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Федерации –</a:t>
            </a:r>
            <a:r>
              <a:rPr sz="2200" spc="-18" dirty="0">
                <a:solidFill>
                  <a:srgbClr val="001F5F"/>
                </a:solidFill>
                <a:latin typeface="QSOEUC+Times New Roman"/>
                <a:cs typeface="QSOEUC+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по</a:t>
            </a:r>
            <a:r>
              <a:rPr sz="2200" spc="-41" dirty="0">
                <a:solidFill>
                  <a:srgbClr val="001F5F"/>
                </a:solidFill>
                <a:latin typeface="QSOEUC+Times New Roman"/>
                <a:cs typeface="QSOEUC+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BSUMTJ+Times New Roman"/>
                <a:cs typeface="BSUMTJ+Times New Roman"/>
              </a:rPr>
              <a:t>QR</a:t>
            </a:r>
            <a:r>
              <a:rPr sz="2200" spc="-66" dirty="0">
                <a:solidFill>
                  <a:srgbClr val="001F5F"/>
                </a:solidFill>
                <a:latin typeface="BSUMTJ+Times New Roman"/>
                <a:cs typeface="BSUMTJ+Times New Roman"/>
              </a:rPr>
              <a:t> </a:t>
            </a:r>
            <a:r>
              <a:rPr sz="2200" dirty="0">
                <a:solidFill>
                  <a:srgbClr val="001F5F"/>
                </a:solidFill>
                <a:latin typeface="QSOEUC+Times New Roman"/>
                <a:cs typeface="QSOEUC+Times New Roman"/>
              </a:rPr>
              <a:t>коду.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239</Words>
  <Application>Microsoft Office PowerPoint</Application>
  <PresentationFormat>Произвольный</PresentationFormat>
  <Paragraphs>66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IJDWGO+Calibri</vt:lpstr>
      <vt:lpstr>Calibri</vt:lpstr>
      <vt:lpstr>EQNKQE+Georgia</vt:lpstr>
      <vt:lpstr>SMAEGH+Georgia Bold</vt:lpstr>
      <vt:lpstr>CGFJED+Georgia Bold</vt:lpstr>
      <vt:lpstr>DASVSU+Georgia</vt:lpstr>
      <vt:lpstr>BSUMTJ+Times New Roman</vt:lpstr>
      <vt:lpstr>QSOEUC+Times New Roman</vt:lpstr>
      <vt:lpstr>Theme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HP</cp:lastModifiedBy>
  <cp:revision>2</cp:revision>
  <dcterms:modified xsi:type="dcterms:W3CDTF">2023-12-25T10:14:46Z</dcterms:modified>
</cp:coreProperties>
</file>